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62" r:id="rId3"/>
    <p:sldId id="258" r:id="rId4"/>
    <p:sldId id="259" r:id="rId5"/>
    <p:sldId id="261" r:id="rId6"/>
    <p:sldId id="260" r:id="rId7"/>
    <p:sldId id="263" r:id="rId8"/>
    <p:sldId id="264"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65" r:id="rId24"/>
    <p:sldId id="266" r:id="rId25"/>
    <p:sldId id="267" r:id="rId26"/>
    <p:sldId id="268" r:id="rId27"/>
    <p:sldId id="269" r:id="rId28"/>
    <p:sldId id="27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0" autoAdjust="0"/>
    <p:restoredTop sz="94660"/>
  </p:normalViewPr>
  <p:slideViewPr>
    <p:cSldViewPr snapToGrid="0">
      <p:cViewPr varScale="1">
        <p:scale>
          <a:sx n="97" d="100"/>
          <a:sy n="97" d="100"/>
        </p:scale>
        <p:origin x="105"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gif>
</file>

<file path=ppt/media/image11.png>
</file>

<file path=ppt/media/image12.gif>
</file>

<file path=ppt/media/image13.png>
</file>

<file path=ppt/media/image14.jpeg>
</file>

<file path=ppt/media/image15.png>
</file>

<file path=ppt/media/image16.jpeg>
</file>

<file path=ppt/media/image17.png>
</file>

<file path=ppt/media/image18.png>
</file>

<file path=ppt/media/image19.jpeg>
</file>

<file path=ppt/media/image2.jpeg>
</file>

<file path=ppt/media/image20.png>
</file>

<file path=ppt/media/image3.jpe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E0CAEE-CC12-4B6A-A4FE-ABB9851BDFA7}" type="datetimeFigureOut">
              <a:rPr lang="en-US" smtClean="0"/>
              <a:t>5/20/2020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A6794D-3AB2-4013-A590-C42082A3E24C}" type="slidenum">
              <a:rPr lang="en-US" smtClean="0"/>
              <a:t>‹#›</a:t>
            </a:fld>
            <a:endParaRPr lang="en-US"/>
          </a:p>
        </p:txBody>
      </p:sp>
    </p:spTree>
    <p:extLst>
      <p:ext uri="{BB962C8B-B14F-4D97-AF65-F5344CB8AC3E}">
        <p14:creationId xmlns:p14="http://schemas.microsoft.com/office/powerpoint/2010/main" val="305591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smtClean="0"/>
              <a:t>C as a tradeoff between having a wide margin</a:t>
            </a:r>
            <a:r>
              <a:rPr lang="it-IT" baseline="0" dirty="0" smtClean="0"/>
              <a:t> and having few errors in training data (small C =&gt; large </a:t>
            </a:r>
            <a:r>
              <a:rPr lang="it-IT" baseline="0" smtClean="0"/>
              <a:t>tolerance) - Prevent overfitting</a:t>
            </a:r>
            <a:endParaRPr lang="it-IT" dirty="0" smtClean="0"/>
          </a:p>
          <a:p>
            <a:r>
              <a:rPr lang="it-IT" dirty="0" smtClean="0"/>
              <a:t>Plane</a:t>
            </a:r>
            <a:r>
              <a:rPr lang="it-IT" baseline="0" dirty="0" smtClean="0"/>
              <a:t> in 3D, projected back to 2D becomes a hyperbola</a:t>
            </a:r>
          </a:p>
          <a:p>
            <a:r>
              <a:rPr lang="it-IT" baseline="0" dirty="0" smtClean="0"/>
              <a:t>Generalization, kernel</a:t>
            </a:r>
            <a:endParaRPr lang="en-US" dirty="0"/>
          </a:p>
        </p:txBody>
      </p:sp>
      <p:sp>
        <p:nvSpPr>
          <p:cNvPr id="4" name="Slide Number Placeholder 3"/>
          <p:cNvSpPr>
            <a:spLocks noGrp="1"/>
          </p:cNvSpPr>
          <p:nvPr>
            <p:ph type="sldNum" sz="quarter" idx="10"/>
          </p:nvPr>
        </p:nvSpPr>
        <p:spPr/>
        <p:txBody>
          <a:bodyPr/>
          <a:lstStyle/>
          <a:p>
            <a:fld id="{E9A6794D-3AB2-4013-A590-C42082A3E24C}" type="slidenum">
              <a:rPr lang="en-US" smtClean="0"/>
              <a:t>8</a:t>
            </a:fld>
            <a:endParaRPr lang="en-US"/>
          </a:p>
        </p:txBody>
      </p:sp>
    </p:spTree>
    <p:extLst>
      <p:ext uri="{BB962C8B-B14F-4D97-AF65-F5344CB8AC3E}">
        <p14:creationId xmlns:p14="http://schemas.microsoft.com/office/powerpoint/2010/main" val="2404522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001249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682560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435286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140206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1965547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375149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t>5/20/2020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12943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t>5/20/2020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558084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5/20/2020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454063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300537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585876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5/20/2020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extLst>
      <p:ext uri="{BB962C8B-B14F-4D97-AF65-F5344CB8AC3E}">
        <p14:creationId xmlns:p14="http://schemas.microsoft.com/office/powerpoint/2010/main" val="3597300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hyperlink" Target="https://towardsdatascience.com/accuracy-precision-recall-or-f1-331fb37c5cb9"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scikit-learn.org/stable/tutorial/basic/tutorial.html"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blog.statsbot.co/support-vector-machines-tutorial-c1618e635e93"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it-IT" dirty="0" smtClean="0"/>
              <a:t>Scikit-learn</a:t>
            </a:r>
            <a:endParaRPr lang="en-US" dirty="0"/>
          </a:p>
        </p:txBody>
      </p:sp>
      <p:sp>
        <p:nvSpPr>
          <p:cNvPr id="3" name="Subtitle 2"/>
          <p:cNvSpPr>
            <a:spLocks noGrp="1"/>
          </p:cNvSpPr>
          <p:nvPr>
            <p:ph type="subTitle" idx="1"/>
          </p:nvPr>
        </p:nvSpPr>
        <p:spPr/>
        <p:txBody>
          <a:bodyPr/>
          <a:lstStyle/>
          <a:p>
            <a:r>
              <a:rPr lang="it-IT" dirty="0" smtClean="0"/>
              <a:t>Francesco Bellotti, Univ. Genova</a:t>
            </a:r>
            <a:endParaRPr lang="en-US" dirty="0"/>
          </a:p>
        </p:txBody>
      </p:sp>
    </p:spTree>
    <p:extLst>
      <p:ext uri="{BB962C8B-B14F-4D97-AF65-F5344CB8AC3E}">
        <p14:creationId xmlns:p14="http://schemas.microsoft.com/office/powerpoint/2010/main" val="3072013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Good vs Bad classifier</a:t>
            </a:r>
            <a:endParaRPr lang="en-US" dirty="0"/>
          </a:p>
        </p:txBody>
      </p:sp>
      <p:sp>
        <p:nvSpPr>
          <p:cNvPr id="3" name="Content Placeholder 2"/>
          <p:cNvSpPr>
            <a:spLocks noGrp="1"/>
          </p:cNvSpPr>
          <p:nvPr>
            <p:ph idx="1"/>
          </p:nvPr>
        </p:nvSpPr>
        <p:spPr/>
        <p:txBody>
          <a:bodyPr/>
          <a:lstStyle/>
          <a:p>
            <a:r>
              <a:rPr lang="it-IT" dirty="0" smtClean="0"/>
              <a:t>On the testing set, not training set.</a:t>
            </a:r>
          </a:p>
          <a:p>
            <a:pPr lvl="1"/>
            <a:r>
              <a:rPr lang="it-IT" dirty="0" smtClean="0"/>
              <a:t>Generalization is needed</a:t>
            </a:r>
            <a:endParaRPr lang="en-US" dirty="0"/>
          </a:p>
        </p:txBody>
      </p:sp>
      <p:pic>
        <p:nvPicPr>
          <p:cNvPr id="2050" name="Picture 2" descr="https://miro.medium.com/max/3148/1*gYZ1orikXka5H9zOko8Iwg.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2200" y="2878137"/>
            <a:ext cx="8863964" cy="3654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9274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Support vectors</a:t>
            </a:r>
            <a:endParaRPr lang="en-US" dirty="0"/>
          </a:p>
        </p:txBody>
      </p:sp>
      <p:sp>
        <p:nvSpPr>
          <p:cNvPr id="3" name="Content Placeholder 2"/>
          <p:cNvSpPr>
            <a:spLocks noGrp="1"/>
          </p:cNvSpPr>
          <p:nvPr>
            <p:ph idx="1"/>
          </p:nvPr>
        </p:nvSpPr>
        <p:spPr>
          <a:xfrm>
            <a:off x="838200" y="1825625"/>
            <a:ext cx="4800600" cy="4351338"/>
          </a:xfrm>
        </p:spPr>
        <p:txBody>
          <a:bodyPr>
            <a:normAutofit fontScale="92500"/>
          </a:bodyPr>
          <a:lstStyle/>
          <a:p>
            <a:r>
              <a:rPr lang="en-US" dirty="0"/>
              <a:t>While the </a:t>
            </a:r>
            <a:r>
              <a:rPr lang="en-US" dirty="0" smtClean="0"/>
              <a:t>plot </a:t>
            </a:r>
            <a:r>
              <a:rPr lang="en-US" dirty="0"/>
              <a:t>shows a line and data in two dimensions, it must be noted that SVMs work in any number of dimensions; and in these dimensions, they find the analogue of the two-dimensional line</a:t>
            </a:r>
            <a:r>
              <a:rPr lang="en-US" dirty="0" smtClean="0"/>
              <a:t>.</a:t>
            </a:r>
          </a:p>
          <a:p>
            <a:pPr lvl="1"/>
            <a:r>
              <a:rPr lang="it-IT" dirty="0" smtClean="0"/>
              <a:t>Plane</a:t>
            </a:r>
          </a:p>
          <a:p>
            <a:pPr lvl="1"/>
            <a:r>
              <a:rPr lang="it-IT" dirty="0" smtClean="0"/>
              <a:t>Hyperplane</a:t>
            </a:r>
          </a:p>
          <a:p>
            <a:pPr lvl="1"/>
            <a:endParaRPr lang="it-IT" dirty="0"/>
          </a:p>
          <a:p>
            <a:r>
              <a:rPr lang="it-IT" dirty="0" smtClean="0"/>
              <a:t>Linear classifier</a:t>
            </a:r>
            <a:endParaRPr lang="en-US" dirty="0"/>
          </a:p>
        </p:txBody>
      </p:sp>
      <p:pic>
        <p:nvPicPr>
          <p:cNvPr id="3074" name="Picture 2" descr="https://miro.medium.com/max/1362/1*csqbt5-K4GVi4i4Lrcx_e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9575" y="1690528"/>
            <a:ext cx="6486525" cy="5191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5235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Allowing for errors</a:t>
            </a:r>
            <a:endParaRPr lang="en-US" dirty="0"/>
          </a:p>
        </p:txBody>
      </p:sp>
      <p:sp>
        <p:nvSpPr>
          <p:cNvPr id="3" name="Content Placeholder 2"/>
          <p:cNvSpPr>
            <a:spLocks noGrp="1"/>
          </p:cNvSpPr>
          <p:nvPr>
            <p:ph idx="1"/>
          </p:nvPr>
        </p:nvSpPr>
        <p:spPr>
          <a:xfrm>
            <a:off x="838201" y="1825625"/>
            <a:ext cx="5036574" cy="4351338"/>
          </a:xfrm>
        </p:spPr>
        <p:txBody>
          <a:bodyPr>
            <a:normAutofit lnSpcReduction="10000"/>
          </a:bodyPr>
          <a:lstStyle/>
          <a:p>
            <a:r>
              <a:rPr lang="it-IT" dirty="0" smtClean="0"/>
              <a:t>A linear classifier cannot perform 100%</a:t>
            </a:r>
          </a:p>
          <a:p>
            <a:endParaRPr lang="it-IT" dirty="0"/>
          </a:p>
          <a:p>
            <a:r>
              <a:rPr lang="en-US" dirty="0"/>
              <a:t>You can provide a parameter called “C</a:t>
            </a:r>
            <a:r>
              <a:rPr lang="en-US" dirty="0" smtClean="0"/>
              <a:t>”; </a:t>
            </a:r>
            <a:r>
              <a:rPr lang="en-US" dirty="0"/>
              <a:t>this allows you to dictate the tradeoff between:</a:t>
            </a:r>
          </a:p>
          <a:p>
            <a:pPr lvl="1"/>
            <a:r>
              <a:rPr lang="en-US" dirty="0"/>
              <a:t>Having a wide margin.</a:t>
            </a:r>
          </a:p>
          <a:p>
            <a:pPr lvl="1"/>
            <a:r>
              <a:rPr lang="en-US" dirty="0"/>
              <a:t>Correctly classifying </a:t>
            </a:r>
            <a:r>
              <a:rPr lang="en-US" b="1" dirty="0"/>
              <a:t>training </a:t>
            </a:r>
            <a:r>
              <a:rPr lang="en-US" dirty="0" smtClean="0"/>
              <a:t>data.</a:t>
            </a:r>
          </a:p>
          <a:p>
            <a:pPr lvl="1"/>
            <a:r>
              <a:rPr lang="en-US" dirty="0" smtClean="0"/>
              <a:t>A </a:t>
            </a:r>
            <a:r>
              <a:rPr lang="en-US" dirty="0"/>
              <a:t>higher value of C implies you want lesser errors on the training data.</a:t>
            </a:r>
          </a:p>
          <a:p>
            <a:endParaRPr lang="en-US" dirty="0"/>
          </a:p>
        </p:txBody>
      </p:sp>
      <p:pic>
        <p:nvPicPr>
          <p:cNvPr id="4098" name="Picture 2" descr="https://miro.medium.com/max/1312/0*LOhi9HK-AzwZlh1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8788" y="1628031"/>
            <a:ext cx="6248400" cy="495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832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C parameter</a:t>
            </a:r>
            <a:endParaRPr lang="en-US" dirty="0"/>
          </a:p>
        </p:txBody>
      </p:sp>
      <p:sp>
        <p:nvSpPr>
          <p:cNvPr id="3" name="Content Placeholder 2"/>
          <p:cNvSpPr>
            <a:spLocks noGrp="1"/>
          </p:cNvSpPr>
          <p:nvPr>
            <p:ph idx="1"/>
          </p:nvPr>
        </p:nvSpPr>
        <p:spPr/>
        <p:txBody>
          <a:bodyPr/>
          <a:lstStyle/>
          <a:p>
            <a:endParaRPr lang="en-US"/>
          </a:p>
        </p:txBody>
      </p:sp>
      <p:pic>
        <p:nvPicPr>
          <p:cNvPr id="5122" name="Picture 2" descr="https://miro.medium.com/max/1312/0*-_oXIrD3FQUA4Yp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1846" y="1477169"/>
            <a:ext cx="62484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421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Choosing C</a:t>
            </a:r>
            <a:endParaRPr lang="en-US" dirty="0"/>
          </a:p>
        </p:txBody>
      </p:sp>
      <p:sp>
        <p:nvSpPr>
          <p:cNvPr id="3" name="Content Placeholder 2"/>
          <p:cNvSpPr>
            <a:spLocks noGrp="1"/>
          </p:cNvSpPr>
          <p:nvPr>
            <p:ph idx="1"/>
          </p:nvPr>
        </p:nvSpPr>
        <p:spPr/>
        <p:txBody>
          <a:bodyPr>
            <a:normAutofit lnSpcReduction="10000"/>
          </a:bodyPr>
          <a:lstStyle/>
          <a:p>
            <a:r>
              <a:rPr lang="en-US" dirty="0"/>
              <a:t>Note how the line “tilts” as we increase the value of C. At high values, it tries to accommodate the labels of most of the red points present at the bottom right of the plots. This is probably not what we want for test </a:t>
            </a:r>
            <a:r>
              <a:rPr lang="en-US" dirty="0" smtClean="0"/>
              <a:t>data.</a:t>
            </a:r>
          </a:p>
          <a:p>
            <a:r>
              <a:rPr lang="en-US" dirty="0" smtClean="0"/>
              <a:t>The </a:t>
            </a:r>
            <a:r>
              <a:rPr lang="en-US" dirty="0"/>
              <a:t>first plot with C=0.01 seems to capture the general trend better, although it suffers from a lower accuracy on the training data compared to higher values for C</a:t>
            </a:r>
            <a:r>
              <a:rPr lang="en-US" dirty="0" smtClean="0"/>
              <a:t>.</a:t>
            </a:r>
          </a:p>
          <a:p>
            <a:r>
              <a:rPr lang="en-US" dirty="0"/>
              <a:t>An important practical problem is to decide on a good value of C. Since real-world data is almost never cleanly separable, this need comes up often. We typically use a technique like </a:t>
            </a:r>
            <a:r>
              <a:rPr lang="en-US" i="1" dirty="0"/>
              <a:t>cross-validation</a:t>
            </a:r>
            <a:r>
              <a:rPr lang="en-US" dirty="0"/>
              <a:t> to pick a good value for C.</a:t>
            </a:r>
            <a:endParaRPr lang="en-US" dirty="0"/>
          </a:p>
        </p:txBody>
      </p:sp>
    </p:spTree>
    <p:extLst>
      <p:ext uri="{BB962C8B-B14F-4D97-AF65-F5344CB8AC3E}">
        <p14:creationId xmlns:p14="http://schemas.microsoft.com/office/powerpoint/2010/main" val="2252830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Non-linearly Separable Data</a:t>
            </a:r>
          </a:p>
        </p:txBody>
      </p:sp>
      <p:sp>
        <p:nvSpPr>
          <p:cNvPr id="3" name="Content Placeholder 2"/>
          <p:cNvSpPr>
            <a:spLocks noGrp="1"/>
          </p:cNvSpPr>
          <p:nvPr>
            <p:ph idx="1"/>
          </p:nvPr>
        </p:nvSpPr>
        <p:spPr/>
        <p:txBody>
          <a:bodyPr/>
          <a:lstStyle/>
          <a:p>
            <a:endParaRPr lang="en-US" dirty="0"/>
          </a:p>
        </p:txBody>
      </p:sp>
      <p:pic>
        <p:nvPicPr>
          <p:cNvPr id="6146" name="Picture 2" descr="https://miro.medium.com/max/1288/0*P0ZmbVFYDZZIZ0c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6207" y="1620044"/>
            <a:ext cx="61341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851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7170" name="Picture 2" descr="https://miro.medium.com/max/338/0*PvZxA_odLsawXG1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18661" y="3129013"/>
            <a:ext cx="1609725" cy="132397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s://miro.medium.com/max/1452/0*_8gKP1fgfOa7JLxO."/>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89059" y="1690688"/>
            <a:ext cx="6915150" cy="497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741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SVM plan</a:t>
            </a:r>
            <a:endParaRPr lang="en-US" dirty="0"/>
          </a:p>
        </p:txBody>
      </p:sp>
      <p:sp>
        <p:nvSpPr>
          <p:cNvPr id="3" name="Content Placeholder 2"/>
          <p:cNvSpPr>
            <a:spLocks noGrp="1"/>
          </p:cNvSpPr>
          <p:nvPr>
            <p:ph idx="1"/>
          </p:nvPr>
        </p:nvSpPr>
        <p:spPr/>
        <p:txBody>
          <a:bodyPr/>
          <a:lstStyle/>
          <a:p>
            <a:endParaRPr lang="en-US"/>
          </a:p>
        </p:txBody>
      </p:sp>
      <p:pic>
        <p:nvPicPr>
          <p:cNvPr id="8194" name="Picture 2" descr="https://miro.medium.com/max/1450/0*Ojchw_Exefs4qiok."/>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549730" y="1885950"/>
            <a:ext cx="6905625" cy="497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3939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Project the plane to 2D</a:t>
            </a:r>
            <a:endParaRPr lang="en-US" dirty="0"/>
          </a:p>
        </p:txBody>
      </p:sp>
      <p:sp>
        <p:nvSpPr>
          <p:cNvPr id="3" name="Content Placeholder 2"/>
          <p:cNvSpPr>
            <a:spLocks noGrp="1"/>
          </p:cNvSpPr>
          <p:nvPr>
            <p:ph idx="1"/>
          </p:nvPr>
        </p:nvSpPr>
        <p:spPr/>
        <p:txBody>
          <a:bodyPr/>
          <a:lstStyle/>
          <a:p>
            <a:endParaRPr lang="en-US"/>
          </a:p>
        </p:txBody>
      </p:sp>
      <p:pic>
        <p:nvPicPr>
          <p:cNvPr id="9218" name="Picture 2" descr="https://miro.medium.com/max/1288/1*PO7m4cZeP7p96gOJK3WDT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3188" y="2116496"/>
            <a:ext cx="61341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3087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descr="https://miro.medium.com/max/1290/1*qYg3y4_Qaj00U7sMU_XlaQ.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446492" y="2493707"/>
            <a:ext cx="6143625" cy="2305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249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Scikit-learn</a:t>
            </a:r>
            <a:endParaRPr lang="en-US" dirty="0"/>
          </a:p>
        </p:txBody>
      </p:sp>
      <p:sp>
        <p:nvSpPr>
          <p:cNvPr id="3" name="Content Placeholder 2"/>
          <p:cNvSpPr>
            <a:spLocks noGrp="1"/>
          </p:cNvSpPr>
          <p:nvPr>
            <p:ph idx="1"/>
          </p:nvPr>
        </p:nvSpPr>
        <p:spPr/>
        <p:txBody>
          <a:bodyPr>
            <a:normAutofit/>
          </a:bodyPr>
          <a:lstStyle/>
          <a:p>
            <a:r>
              <a:rPr lang="it-IT" dirty="0" smtClean="0"/>
              <a:t>Tutorial to into the data and classification algorithms</a:t>
            </a:r>
          </a:p>
          <a:p>
            <a:r>
              <a:rPr lang="it-IT" i="1" dirty="0" smtClean="0"/>
              <a:t>Explore (plot) data</a:t>
            </a:r>
            <a:endParaRPr lang="it-IT" dirty="0" smtClean="0"/>
          </a:p>
          <a:p>
            <a:r>
              <a:rPr lang="it-IT" dirty="0" smtClean="0"/>
              <a:t>Preprocess and Training_testing_set</a:t>
            </a:r>
          </a:p>
          <a:p>
            <a:pPr lvl="1"/>
            <a:r>
              <a:rPr lang="it-IT" dirty="0" smtClean="0"/>
              <a:t>Transform categorical columns into numeric, select columns</a:t>
            </a:r>
          </a:p>
          <a:p>
            <a:r>
              <a:rPr lang="it-IT" dirty="0" smtClean="0"/>
              <a:t>3 algorithm examples (NB, Linear SVC, k-nn)</a:t>
            </a:r>
          </a:p>
          <a:p>
            <a:r>
              <a:rPr lang="it-IT" dirty="0"/>
              <a:t>Classification </a:t>
            </a:r>
            <a:r>
              <a:rPr lang="it-IT" dirty="0" smtClean="0"/>
              <a:t>report</a:t>
            </a:r>
          </a:p>
          <a:p>
            <a:r>
              <a:rPr lang="it-IT" dirty="0" smtClean="0"/>
              <a:t>2 further examples</a:t>
            </a:r>
            <a:endParaRPr lang="it-IT" dirty="0"/>
          </a:p>
        </p:txBody>
      </p:sp>
    </p:spTree>
    <p:extLst>
      <p:ext uri="{BB962C8B-B14F-4D97-AF65-F5344CB8AC3E}">
        <p14:creationId xmlns:p14="http://schemas.microsoft.com/office/powerpoint/2010/main" val="15638347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We know that data </a:t>
            </a:r>
            <a:r>
              <a:rPr lang="en-US" dirty="0"/>
              <a:t>is more </a:t>
            </a:r>
            <a:r>
              <a:rPr lang="en-US" i="1" dirty="0"/>
              <a:t>likely</a:t>
            </a:r>
            <a:r>
              <a:rPr lang="en-US" dirty="0"/>
              <a:t> to be linearly separable when projected onto higher dimensions, thanks to Cover’s theorem</a:t>
            </a:r>
            <a:r>
              <a:rPr lang="en-US" dirty="0" smtClean="0"/>
              <a:t>.</a:t>
            </a:r>
          </a:p>
          <a:p>
            <a:r>
              <a:rPr lang="en-US" dirty="0"/>
              <a:t>The theorem states that given a set of training data that is not linearly separable, one can with high probability transform it into a training set that is linearly separable by projecting it into a higher-dimensional space via some non-linear transformation.</a:t>
            </a:r>
          </a:p>
        </p:txBody>
      </p:sp>
    </p:spTree>
    <p:extLst>
      <p:ext uri="{BB962C8B-B14F-4D97-AF65-F5344CB8AC3E}">
        <p14:creationId xmlns:p14="http://schemas.microsoft.com/office/powerpoint/2010/main" val="1362802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1266" name="Picture 2" descr="https://upload.wikimedia.org/wikipedia/commons/thumb/c/cc/Kernel_trick_idea.svg/440px-Kernel_trick_idea.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8891" y="2516956"/>
            <a:ext cx="5150470" cy="2212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3324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For linearly separable data SVMs work amazingly well.</a:t>
            </a:r>
          </a:p>
          <a:p>
            <a:r>
              <a:rPr lang="en-US" dirty="0"/>
              <a:t>For data that’s almost linearly separable, SVMs can still be made to work pretty well by using the right value of C.</a:t>
            </a:r>
          </a:p>
          <a:p>
            <a:r>
              <a:rPr lang="en-US" dirty="0"/>
              <a:t>For data that’s not linearly separable, we can project data to a space where it is perfectly/almost linearly separable, which reduces the problem to 1 or 2 and we are back in business</a:t>
            </a:r>
            <a:r>
              <a:rPr lang="en-US" dirty="0" smtClean="0"/>
              <a:t>.</a:t>
            </a:r>
          </a:p>
          <a:p>
            <a:endParaRPr lang="it-IT" dirty="0"/>
          </a:p>
          <a:p>
            <a:r>
              <a:rPr lang="it-IT" dirty="0" smtClean="0"/>
              <a:t>Kernels do the projection to high dimensions</a:t>
            </a:r>
          </a:p>
          <a:p>
            <a:pPr lvl="1"/>
            <a:r>
              <a:rPr lang="it-IT" dirty="0" smtClean="0"/>
              <a:t>Radial Basis Functions </a:t>
            </a:r>
            <a:r>
              <a:rPr lang="en-US" dirty="0"/>
              <a:t>kernels can project points to infinite dimensions</a:t>
            </a:r>
            <a:r>
              <a:rPr lang="it-IT" dirty="0" smtClean="0"/>
              <a:t> </a:t>
            </a:r>
            <a:endParaRPr lang="en-US" dirty="0"/>
          </a:p>
          <a:p>
            <a:endParaRPr lang="en-US" dirty="0"/>
          </a:p>
        </p:txBody>
      </p:sp>
    </p:spTree>
    <p:extLst>
      <p:ext uri="{BB962C8B-B14F-4D97-AF65-F5344CB8AC3E}">
        <p14:creationId xmlns:p14="http://schemas.microsoft.com/office/powerpoint/2010/main" val="11318136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Naive Bayes</a:t>
            </a:r>
            <a:endParaRPr lang="en-US" dirty="0"/>
          </a:p>
        </p:txBody>
      </p:sp>
      <p:sp>
        <p:nvSpPr>
          <p:cNvPr id="3" name="Content Placeholder 2"/>
          <p:cNvSpPr>
            <a:spLocks noGrp="1"/>
          </p:cNvSpPr>
          <p:nvPr>
            <p:ph idx="1"/>
          </p:nvPr>
        </p:nvSpPr>
        <p:spPr/>
        <p:txBody>
          <a:bodyPr/>
          <a:lstStyle/>
          <a:p>
            <a:r>
              <a:rPr lang="it-IT" dirty="0" smtClean="0"/>
              <a:t>We’ll see better the algorithm later. </a:t>
            </a:r>
          </a:p>
          <a:p>
            <a:r>
              <a:rPr lang="it-IT" dirty="0" smtClean="0"/>
              <a:t>Now focus only in classification report</a:t>
            </a:r>
          </a:p>
          <a:p>
            <a:r>
              <a:rPr lang="en-US" dirty="0">
                <a:hlinkClick r:id="rId2"/>
              </a:rPr>
              <a:t>https://towardsdatascience.com/accuracy-precision-recall-or-f1-331fb37c5cb9</a:t>
            </a:r>
            <a:endParaRPr lang="it-IT" dirty="0" smtClean="0"/>
          </a:p>
          <a:p>
            <a:r>
              <a:rPr lang="it-IT" dirty="0" smtClean="0"/>
              <a:t>Confusion matrix</a:t>
            </a:r>
            <a:endParaRPr lang="it-IT" dirty="0"/>
          </a:p>
          <a:p>
            <a:r>
              <a:rPr lang="it-IT" dirty="0" smtClean="0"/>
              <a:t>Accuracy</a:t>
            </a:r>
          </a:p>
          <a:p>
            <a:endParaRPr lang="en-US" dirty="0"/>
          </a:p>
        </p:txBody>
      </p:sp>
      <p:pic>
        <p:nvPicPr>
          <p:cNvPr id="2050" name="Picture 2" descr="https://miro.medium.com/max/1224/1*TS2hsRr528UHQG9nDJhIcA.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3901" y="4209901"/>
            <a:ext cx="5829300" cy="1695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9133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https://miro.medium.com/max/1520/1*PULzWEven_XAZjiMNizDC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3804" y="4042344"/>
            <a:ext cx="7239000" cy="16954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it-IT" dirty="0" smtClean="0"/>
              <a:t>Precision</a:t>
            </a:r>
            <a:endParaRPr lang="en-US" dirty="0"/>
          </a:p>
        </p:txBody>
      </p:sp>
      <p:pic>
        <p:nvPicPr>
          <p:cNvPr id="3074" name="Picture 2" descr="https://miro.medium.com/max/1520/1*OhEnS-T54Cz0YSTl_c3Dwg.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3804" y="1027906"/>
            <a:ext cx="7239000" cy="1695451"/>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https://miro.medium.com/max/888/1*C3ctNdO0mde9fa1PFsCVq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850" y="2820956"/>
            <a:ext cx="4229100" cy="14287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13505" y="5094514"/>
            <a:ext cx="3211662" cy="923330"/>
          </a:xfrm>
          <a:prstGeom prst="rect">
            <a:avLst/>
          </a:prstGeom>
          <a:noFill/>
        </p:spPr>
        <p:txBody>
          <a:bodyPr wrap="square" rtlCol="0">
            <a:spAutoFit/>
          </a:bodyPr>
          <a:lstStyle/>
          <a:p>
            <a:r>
              <a:rPr lang="it-IT" dirty="0" smtClean="0"/>
              <a:t>Precision important when false positive important: e.g., spam detection</a:t>
            </a:r>
            <a:endParaRPr lang="en-US" dirty="0"/>
          </a:p>
        </p:txBody>
      </p:sp>
    </p:spTree>
    <p:extLst>
      <p:ext uri="{BB962C8B-B14F-4D97-AF65-F5344CB8AC3E}">
        <p14:creationId xmlns:p14="http://schemas.microsoft.com/office/powerpoint/2010/main" val="25448502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Recall</a:t>
            </a:r>
            <a:endParaRPr lang="en-US" dirty="0"/>
          </a:p>
        </p:txBody>
      </p:sp>
      <p:sp>
        <p:nvSpPr>
          <p:cNvPr id="3" name="Content Placeholder 2"/>
          <p:cNvSpPr>
            <a:spLocks noGrp="1"/>
          </p:cNvSpPr>
          <p:nvPr>
            <p:ph idx="1"/>
          </p:nvPr>
        </p:nvSpPr>
        <p:spPr/>
        <p:txBody>
          <a:bodyPr/>
          <a:lstStyle/>
          <a:p>
            <a:endParaRPr lang="en-US"/>
          </a:p>
        </p:txBody>
      </p:sp>
      <p:pic>
        <p:nvPicPr>
          <p:cNvPr id="4098" name="Picture 2" descr="https://miro.medium.com/max/836/1*dXkDleGhA-jjZmZ1BlYKX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1265" y="4115606"/>
            <a:ext cx="3981450" cy="14097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miro.medium.com/max/1520/1*BBhWQC-m0CLN4sVJ0h5fJQ.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3900" y="1768498"/>
            <a:ext cx="7239000" cy="169545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43231" y="4820456"/>
            <a:ext cx="3211662" cy="923330"/>
          </a:xfrm>
          <a:prstGeom prst="rect">
            <a:avLst/>
          </a:prstGeom>
          <a:noFill/>
        </p:spPr>
        <p:txBody>
          <a:bodyPr wrap="square" rtlCol="0">
            <a:spAutoFit/>
          </a:bodyPr>
          <a:lstStyle/>
          <a:p>
            <a:r>
              <a:rPr lang="it-IT" dirty="0" smtClean="0"/>
              <a:t>Recall important when false negative important: e.g., fraud, assassin</a:t>
            </a:r>
            <a:endParaRPr lang="en-US" dirty="0"/>
          </a:p>
        </p:txBody>
      </p:sp>
    </p:spTree>
    <p:extLst>
      <p:ext uri="{BB962C8B-B14F-4D97-AF65-F5344CB8AC3E}">
        <p14:creationId xmlns:p14="http://schemas.microsoft.com/office/powerpoint/2010/main" val="28852322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F1 score</a:t>
            </a:r>
            <a:endParaRPr lang="en-US" dirty="0"/>
          </a:p>
        </p:txBody>
      </p:sp>
      <p:sp>
        <p:nvSpPr>
          <p:cNvPr id="3" name="Content Placeholder 2"/>
          <p:cNvSpPr>
            <a:spLocks noGrp="1"/>
          </p:cNvSpPr>
          <p:nvPr>
            <p:ph idx="1"/>
          </p:nvPr>
        </p:nvSpPr>
        <p:spPr/>
        <p:txBody>
          <a:bodyPr/>
          <a:lstStyle/>
          <a:p>
            <a:r>
              <a:rPr lang="en-US" dirty="0"/>
              <a:t>F1 Score might be a better measure to use if we need to seek a balance between Precision and Recall AND there is an uneven class distribution (large number of Actual Negatives)</a:t>
            </a:r>
          </a:p>
        </p:txBody>
      </p:sp>
      <p:pic>
        <p:nvPicPr>
          <p:cNvPr id="5122" name="Picture 2" descr="https://miro.medium.com/max/564/1*T6kVUKxG_Z4V5Fm1UXhEI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4254" y="3428601"/>
            <a:ext cx="2686050"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458162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8_iris_digit_tutorial</a:t>
            </a:r>
            <a:endParaRPr lang="en-US" dirty="0"/>
          </a:p>
        </p:txBody>
      </p:sp>
      <p:sp>
        <p:nvSpPr>
          <p:cNvPr id="3" name="Content Placeholder 2"/>
          <p:cNvSpPr>
            <a:spLocks noGrp="1"/>
          </p:cNvSpPr>
          <p:nvPr>
            <p:ph idx="1"/>
          </p:nvPr>
        </p:nvSpPr>
        <p:spPr/>
        <p:txBody>
          <a:bodyPr>
            <a:normAutofit fontScale="92500" lnSpcReduction="10000"/>
          </a:bodyPr>
          <a:lstStyle/>
          <a:p>
            <a:r>
              <a:rPr lang="en-US" dirty="0">
                <a:hlinkClick r:id="rId2"/>
              </a:rPr>
              <a:t>https://</a:t>
            </a:r>
            <a:r>
              <a:rPr lang="en-US" dirty="0" smtClean="0">
                <a:hlinkClick r:id="rId2"/>
              </a:rPr>
              <a:t>scikit-learn.org/stable/tutorial/basic/tutorial.html</a:t>
            </a:r>
            <a:endParaRPr lang="en-US" dirty="0" smtClean="0"/>
          </a:p>
          <a:p>
            <a:endParaRPr lang="it-IT" dirty="0"/>
          </a:p>
          <a:p>
            <a:r>
              <a:rPr lang="it-IT" dirty="0" smtClean="0"/>
              <a:t>Training, testing with predict()</a:t>
            </a:r>
          </a:p>
          <a:p>
            <a:r>
              <a:rPr lang="it-IT" dirty="0" smtClean="0"/>
              <a:t>Model persistence with </a:t>
            </a:r>
            <a:r>
              <a:rPr lang="en-US" dirty="0" smtClean="0"/>
              <a:t>pickle</a:t>
            </a:r>
          </a:p>
          <a:p>
            <a:r>
              <a:rPr lang="en-US" dirty="0"/>
              <a:t>Reduce dimensionality through Gaussian random </a:t>
            </a:r>
            <a:r>
              <a:rPr lang="en-US" dirty="0" smtClean="0"/>
              <a:t>projection</a:t>
            </a:r>
          </a:p>
          <a:p>
            <a:r>
              <a:rPr lang="it-IT" dirty="0" smtClean="0"/>
              <a:t>Type casting</a:t>
            </a:r>
          </a:p>
          <a:p>
            <a:r>
              <a:rPr lang="it-IT" dirty="0" smtClean="0"/>
              <a:t>Target a categorical variable (not numeric)</a:t>
            </a:r>
          </a:p>
          <a:p>
            <a:r>
              <a:rPr lang="it-IT" dirty="0" smtClean="0"/>
              <a:t>Model refitting (e.g., with different SVM kernels)</a:t>
            </a:r>
          </a:p>
          <a:p>
            <a:r>
              <a:rPr lang="it-IT" dirty="0" smtClean="0"/>
              <a:t>Multiclass</a:t>
            </a:r>
          </a:p>
          <a:p>
            <a:pPr lvl="1"/>
            <a:r>
              <a:rPr lang="it-IT" dirty="0" smtClean="0"/>
              <a:t>OneVsRestClassifier () vs Linear vs non linear svm (default: Radial Basis Function)</a:t>
            </a:r>
            <a:endParaRPr lang="en-US" dirty="0"/>
          </a:p>
          <a:p>
            <a:endParaRPr lang="en-US" dirty="0"/>
          </a:p>
          <a:p>
            <a:endParaRPr lang="en-US" dirty="0"/>
          </a:p>
        </p:txBody>
      </p:sp>
    </p:spTree>
    <p:extLst>
      <p:ext uri="{BB962C8B-B14F-4D97-AF65-F5344CB8AC3E}">
        <p14:creationId xmlns:p14="http://schemas.microsoft.com/office/powerpoint/2010/main" val="41943963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9_digit_example</a:t>
            </a:r>
            <a:endParaRPr lang="en-US" dirty="0"/>
          </a:p>
        </p:txBody>
      </p:sp>
      <p:sp>
        <p:nvSpPr>
          <p:cNvPr id="3" name="Content Placeholder 2"/>
          <p:cNvSpPr>
            <a:spLocks noGrp="1"/>
          </p:cNvSpPr>
          <p:nvPr>
            <p:ph idx="1"/>
          </p:nvPr>
        </p:nvSpPr>
        <p:spPr/>
        <p:txBody>
          <a:bodyPr/>
          <a:lstStyle/>
          <a:p>
            <a:r>
              <a:rPr lang="en-US" dirty="0"/>
              <a:t>https://scikit-learn.org/stable/auto_examples/classification/plot_digits_classification.html#sphx-glr-auto-examples-classification-plot-digits-classification-py</a:t>
            </a:r>
          </a:p>
          <a:p>
            <a:r>
              <a:rPr lang="en-US" dirty="0"/>
              <a:t/>
            </a:r>
            <a:br>
              <a:rPr lang="en-US" dirty="0"/>
            </a:br>
            <a:endParaRPr lang="en-US" dirty="0"/>
          </a:p>
          <a:p>
            <a:endParaRPr lang="en-US" dirty="0"/>
          </a:p>
        </p:txBody>
      </p:sp>
    </p:spTree>
    <p:extLst>
      <p:ext uri="{BB962C8B-B14F-4D97-AF65-F5344CB8AC3E}">
        <p14:creationId xmlns:p14="http://schemas.microsoft.com/office/powerpoint/2010/main" val="6403252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i="1" dirty="0"/>
              <a:t>1_Countplot</a:t>
            </a:r>
          </a:p>
        </p:txBody>
      </p:sp>
      <p:sp>
        <p:nvSpPr>
          <p:cNvPr id="3" name="Content Placeholder 2"/>
          <p:cNvSpPr>
            <a:spLocks noGrp="1"/>
          </p:cNvSpPr>
          <p:nvPr>
            <p:ph idx="1"/>
          </p:nvPr>
        </p:nvSpPr>
        <p:spPr/>
        <p:txBody>
          <a:bodyPr>
            <a:normAutofit/>
          </a:bodyPr>
          <a:lstStyle/>
          <a:p>
            <a:r>
              <a:rPr lang="it-IT" i="1" dirty="0" smtClean="0"/>
              <a:t>Use seaborne package</a:t>
            </a:r>
          </a:p>
          <a:p>
            <a:r>
              <a:rPr lang="en-US" dirty="0" err="1" smtClean="0"/>
              <a:t>Countplot</a:t>
            </a:r>
            <a:r>
              <a:rPr lang="en-US" dirty="0" smtClean="0"/>
              <a:t>()</a:t>
            </a:r>
            <a:endParaRPr lang="it-IT" i="1" dirty="0" smtClean="0"/>
          </a:p>
          <a:p>
            <a:pPr lvl="1"/>
            <a:r>
              <a:rPr lang="it-IT" i="1" dirty="0" smtClean="0"/>
              <a:t>Plot histograms of 1, 2 categorical variables</a:t>
            </a:r>
          </a:p>
          <a:p>
            <a:r>
              <a:rPr lang="it-IT" i="1" dirty="0"/>
              <a:t>Catplot</a:t>
            </a:r>
            <a:r>
              <a:rPr lang="it-IT" i="1" dirty="0" smtClean="0"/>
              <a:t>()</a:t>
            </a:r>
          </a:p>
          <a:p>
            <a:pPr lvl="1"/>
            <a:r>
              <a:rPr lang="it-IT" i="1" dirty="0" smtClean="0"/>
              <a:t>Plot also third </a:t>
            </a:r>
            <a:r>
              <a:rPr lang="it-IT" i="1" dirty="0"/>
              <a:t>category</a:t>
            </a:r>
          </a:p>
          <a:p>
            <a:endParaRPr lang="it-IT" i="1" dirty="0"/>
          </a:p>
          <a:p>
            <a:r>
              <a:rPr lang="en-US" dirty="0"/>
              <a:t>https://seaborn.pydata.org/generated/seaborn.countplot.html</a:t>
            </a:r>
          </a:p>
          <a:p>
            <a:endParaRPr lang="it-IT" i="1" dirty="0" smtClean="0"/>
          </a:p>
          <a:p>
            <a:endParaRPr lang="en-US" dirty="0"/>
          </a:p>
        </p:txBody>
      </p:sp>
    </p:spTree>
    <p:extLst>
      <p:ext uri="{BB962C8B-B14F-4D97-AF65-F5344CB8AC3E}">
        <p14:creationId xmlns:p14="http://schemas.microsoft.com/office/powerpoint/2010/main" val="13265187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2_explore_data</a:t>
            </a:r>
            <a:endParaRPr lang="en-US" dirty="0"/>
          </a:p>
        </p:txBody>
      </p:sp>
      <p:sp>
        <p:nvSpPr>
          <p:cNvPr id="3" name="Content Placeholder 2"/>
          <p:cNvSpPr>
            <a:spLocks noGrp="1"/>
          </p:cNvSpPr>
          <p:nvPr>
            <p:ph idx="1"/>
          </p:nvPr>
        </p:nvSpPr>
        <p:spPr/>
        <p:txBody>
          <a:bodyPr/>
          <a:lstStyle/>
          <a:p>
            <a:r>
              <a:rPr lang="it-IT" i="1" dirty="0"/>
              <a:t>Use seaborne package</a:t>
            </a:r>
          </a:p>
          <a:p>
            <a:r>
              <a:rPr lang="en-US" dirty="0" err="1"/>
              <a:t>Countplot</a:t>
            </a:r>
            <a:r>
              <a:rPr lang="en-US" dirty="0"/>
              <a:t>()</a:t>
            </a:r>
            <a:endParaRPr lang="it-IT" i="1" dirty="0"/>
          </a:p>
          <a:p>
            <a:r>
              <a:rPr lang="en-US" dirty="0" err="1" smtClean="0"/>
              <a:t>Violinplot</a:t>
            </a:r>
            <a:r>
              <a:rPr lang="en-US" dirty="0"/>
              <a:t>()</a:t>
            </a:r>
            <a:endParaRPr lang="it-IT" i="1" dirty="0"/>
          </a:p>
          <a:p>
            <a:endParaRPr lang="it-IT" dirty="0" smtClean="0"/>
          </a:p>
          <a:p>
            <a:r>
              <a:rPr lang="en-US" dirty="0"/>
              <a:t>https://www.dataquest.io/blog/sci-kit-learn-tutorial/</a:t>
            </a:r>
          </a:p>
          <a:p>
            <a:endParaRPr lang="en-US" dirty="0"/>
          </a:p>
        </p:txBody>
      </p:sp>
      <p:pic>
        <p:nvPicPr>
          <p:cNvPr id="1026" name="Picture 2" descr="output_20_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3221" y="263368"/>
            <a:ext cx="4519903" cy="3557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340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Preprocess</a:t>
            </a:r>
            <a:endParaRPr lang="en-US" dirty="0"/>
          </a:p>
        </p:txBody>
      </p:sp>
      <p:sp>
        <p:nvSpPr>
          <p:cNvPr id="3" name="Content Placeholder 2"/>
          <p:cNvSpPr>
            <a:spLocks noGrp="1"/>
          </p:cNvSpPr>
          <p:nvPr>
            <p:ph idx="1"/>
          </p:nvPr>
        </p:nvSpPr>
        <p:spPr/>
        <p:txBody>
          <a:bodyPr/>
          <a:lstStyle/>
          <a:p>
            <a:r>
              <a:rPr lang="it-IT" dirty="0" smtClean="0"/>
              <a:t>Input file for all algorithms: win loss of a marketing campaign</a:t>
            </a:r>
            <a:endParaRPr lang="en-US" dirty="0" smtClean="0"/>
          </a:p>
          <a:p>
            <a:endParaRPr lang="en-US" dirty="0"/>
          </a:p>
          <a:p>
            <a:r>
              <a:rPr lang="en-US" dirty="0" err="1" smtClean="0"/>
              <a:t>sklearn.preprocessing.LabelEncoder</a:t>
            </a:r>
            <a:r>
              <a:rPr lang="en-US" dirty="0" smtClean="0"/>
              <a:t> to convert</a:t>
            </a:r>
            <a:r>
              <a:rPr lang="en-US" dirty="0"/>
              <a:t> the categorical columns into </a:t>
            </a:r>
            <a:r>
              <a:rPr lang="en-US" dirty="0" smtClean="0"/>
              <a:t>numeric</a:t>
            </a:r>
          </a:p>
          <a:p>
            <a:r>
              <a:rPr lang="it-IT" dirty="0" smtClean="0"/>
              <a:t>Fit_transform()</a:t>
            </a:r>
          </a:p>
          <a:p>
            <a:r>
              <a:rPr lang="it-IT" dirty="0" smtClean="0"/>
              <a:t>uinque() on a dataframe column</a:t>
            </a:r>
            <a:endParaRPr lang="it-IT" dirty="0"/>
          </a:p>
          <a:p>
            <a:r>
              <a:rPr lang="en-US" dirty="0"/>
              <a:t>https://www.dataquest.io/blog/sci-kit-learn-tutorial/</a:t>
            </a:r>
          </a:p>
          <a:p>
            <a:endParaRPr lang="en-US" dirty="0"/>
          </a:p>
          <a:p>
            <a:endParaRPr lang="en-US" dirty="0"/>
          </a:p>
        </p:txBody>
      </p:sp>
    </p:spTree>
    <p:extLst>
      <p:ext uri="{BB962C8B-B14F-4D97-AF65-F5344CB8AC3E}">
        <p14:creationId xmlns:p14="http://schemas.microsoft.com/office/powerpoint/2010/main" val="25149171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Training_testing_set</a:t>
            </a:r>
            <a:endParaRPr lang="en-US" dirty="0"/>
          </a:p>
        </p:txBody>
      </p:sp>
      <p:sp>
        <p:nvSpPr>
          <p:cNvPr id="3" name="Content Placeholder 2"/>
          <p:cNvSpPr>
            <a:spLocks noGrp="1"/>
          </p:cNvSpPr>
          <p:nvPr>
            <p:ph idx="1"/>
          </p:nvPr>
        </p:nvSpPr>
        <p:spPr/>
        <p:txBody>
          <a:bodyPr/>
          <a:lstStyle/>
          <a:p>
            <a:r>
              <a:rPr lang="it-IT" dirty="0" smtClean="0"/>
              <a:t>Select data columns by removing others</a:t>
            </a:r>
          </a:p>
          <a:p>
            <a:r>
              <a:rPr lang="it-IT" dirty="0" smtClean="0"/>
              <a:t>Select target column</a:t>
            </a:r>
          </a:p>
          <a:p>
            <a:r>
              <a:rPr lang="en-US" dirty="0"/>
              <a:t>from </a:t>
            </a:r>
            <a:r>
              <a:rPr lang="en-US" dirty="0" err="1"/>
              <a:t>sklearn.model_selection</a:t>
            </a:r>
            <a:r>
              <a:rPr lang="en-US" dirty="0"/>
              <a:t> import </a:t>
            </a:r>
            <a:r>
              <a:rPr lang="en-US" dirty="0" err="1"/>
              <a:t>train_test_split</a:t>
            </a:r>
            <a:endParaRPr lang="en-US" dirty="0"/>
          </a:p>
          <a:p>
            <a:endParaRPr lang="en-US" dirty="0"/>
          </a:p>
        </p:txBody>
      </p:sp>
    </p:spTree>
    <p:extLst>
      <p:ext uri="{BB962C8B-B14F-4D97-AF65-F5344CB8AC3E}">
        <p14:creationId xmlns:p14="http://schemas.microsoft.com/office/powerpoint/2010/main" val="20889088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K-nn</a:t>
            </a:r>
            <a:endParaRPr lang="en-US" dirty="0"/>
          </a:p>
        </p:txBody>
      </p:sp>
      <p:sp>
        <p:nvSpPr>
          <p:cNvPr id="3" name="Content Placeholder 2"/>
          <p:cNvSpPr>
            <a:spLocks noGrp="1"/>
          </p:cNvSpPr>
          <p:nvPr>
            <p:ph idx="1"/>
          </p:nvPr>
        </p:nvSpPr>
        <p:spPr/>
        <p:txBody>
          <a:bodyPr/>
          <a:lstStyle/>
          <a:p>
            <a:r>
              <a:rPr lang="it-IT" dirty="0" smtClean="0"/>
              <a:t>Intuition of the algorithm</a:t>
            </a:r>
          </a:p>
          <a:p>
            <a:endParaRPr lang="it-IT" dirty="0"/>
          </a:p>
          <a:p>
            <a:r>
              <a:rPr lang="it-IT" dirty="0" smtClean="0"/>
              <a:t>Construction with hyperparameter (k)</a:t>
            </a:r>
          </a:p>
          <a:p>
            <a:r>
              <a:rPr lang="it-IT" dirty="0" smtClean="0"/>
              <a:t>fit() on the training set</a:t>
            </a:r>
          </a:p>
          <a:p>
            <a:r>
              <a:rPr lang="it-IT" dirty="0"/>
              <a:t>p</a:t>
            </a:r>
            <a:r>
              <a:rPr lang="it-IT" dirty="0" smtClean="0"/>
              <a:t>redict() on the testing set</a:t>
            </a:r>
          </a:p>
          <a:p>
            <a:r>
              <a:rPr lang="en-US" dirty="0" err="1"/>
              <a:t>accuracy_score</a:t>
            </a:r>
            <a:endParaRPr lang="en-US" dirty="0"/>
          </a:p>
          <a:p>
            <a:r>
              <a:rPr lang="it-IT" dirty="0" smtClean="0"/>
              <a:t>Classification_report() in figure with </a:t>
            </a:r>
            <a:r>
              <a:rPr lang="en-US" dirty="0" err="1"/>
              <a:t>yellowbrick</a:t>
            </a:r>
            <a:endParaRPr lang="en-US" dirty="0"/>
          </a:p>
          <a:p>
            <a:endParaRPr lang="en-US" dirty="0"/>
          </a:p>
        </p:txBody>
      </p:sp>
    </p:spTree>
    <p:extLst>
      <p:ext uri="{BB962C8B-B14F-4D97-AF65-F5344CB8AC3E}">
        <p14:creationId xmlns:p14="http://schemas.microsoft.com/office/powerpoint/2010/main" val="11471719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smtClean="0"/>
              <a:t>SVM</a:t>
            </a:r>
            <a:endParaRPr lang="en-US" dirty="0"/>
          </a:p>
        </p:txBody>
      </p:sp>
      <p:sp>
        <p:nvSpPr>
          <p:cNvPr id="3" name="Content Placeholder 2"/>
          <p:cNvSpPr>
            <a:spLocks noGrp="1"/>
          </p:cNvSpPr>
          <p:nvPr>
            <p:ph idx="1"/>
          </p:nvPr>
        </p:nvSpPr>
        <p:spPr/>
        <p:txBody>
          <a:bodyPr/>
          <a:lstStyle/>
          <a:p>
            <a:r>
              <a:rPr lang="it-IT" dirty="0" smtClean="0"/>
              <a:t>Intuition of the algorithm</a:t>
            </a:r>
          </a:p>
          <a:p>
            <a:r>
              <a:rPr lang="en-US" dirty="0">
                <a:hlinkClick r:id="rId3"/>
              </a:rPr>
              <a:t>https://blog.statsbot.co/support-vector-machines-tutorial-c1618e635e93</a:t>
            </a:r>
            <a:endParaRPr lang="it-IT" dirty="0" smtClean="0"/>
          </a:p>
          <a:p>
            <a:endParaRPr lang="it-IT" dirty="0"/>
          </a:p>
          <a:p>
            <a:r>
              <a:rPr lang="it-IT" dirty="0" smtClean="0"/>
              <a:t>Same as before</a:t>
            </a:r>
            <a:endParaRPr lang="en-US" dirty="0"/>
          </a:p>
        </p:txBody>
      </p:sp>
    </p:spTree>
    <p:extLst>
      <p:ext uri="{BB962C8B-B14F-4D97-AF65-F5344CB8AC3E}">
        <p14:creationId xmlns:p14="http://schemas.microsoft.com/office/powerpoint/2010/main" val="20924065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Separating </a:t>
            </a:r>
            <a:r>
              <a:rPr lang="it-IT" dirty="0" smtClean="0"/>
              <a:t>boundary</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descr="https://miro.medium.com/max/3148/1*Z7Pb5_KhQkqoQkoqjLC-Rg.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6391" y="2392260"/>
            <a:ext cx="9178925" cy="3784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37369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4940</TotalTime>
  <Words>782</Words>
  <Application>Microsoft Office PowerPoint</Application>
  <PresentationFormat>Widescreen</PresentationFormat>
  <Paragraphs>111</Paragraphs>
  <Slides>28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Scikit-learn</vt:lpstr>
      <vt:lpstr>Scikit-learn</vt:lpstr>
      <vt:lpstr>1_Countplot</vt:lpstr>
      <vt:lpstr>2_explore_data</vt:lpstr>
      <vt:lpstr>Preprocess</vt:lpstr>
      <vt:lpstr>Training_testing_set</vt:lpstr>
      <vt:lpstr>K-nn</vt:lpstr>
      <vt:lpstr>SVM</vt:lpstr>
      <vt:lpstr>Separating boundary</vt:lpstr>
      <vt:lpstr>Good vs Bad classifier</vt:lpstr>
      <vt:lpstr>Support vectors</vt:lpstr>
      <vt:lpstr>Allowing for errors</vt:lpstr>
      <vt:lpstr>C parameter</vt:lpstr>
      <vt:lpstr>Choosing C</vt:lpstr>
      <vt:lpstr>Non-linearly Separable Data</vt:lpstr>
      <vt:lpstr>PowerPoint Presentation</vt:lpstr>
      <vt:lpstr>SVM plan</vt:lpstr>
      <vt:lpstr>Project the plane to 2D</vt:lpstr>
      <vt:lpstr>PowerPoint Presentation</vt:lpstr>
      <vt:lpstr>PowerPoint Presentation</vt:lpstr>
      <vt:lpstr>PowerPoint Presentation</vt:lpstr>
      <vt:lpstr>PowerPoint Presentation</vt:lpstr>
      <vt:lpstr>Naive Bayes</vt:lpstr>
      <vt:lpstr>Precision</vt:lpstr>
      <vt:lpstr>Recall</vt:lpstr>
      <vt:lpstr>F1 score</vt:lpstr>
      <vt:lpstr>8_iris_digit_tutorial</vt:lpstr>
      <vt:lpstr>9_digit_example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Francesco Bellotti</dc:creator>
  <cp:lastModifiedBy>Francesco Bellotti</cp:lastModifiedBy>
  <cp:revision>59</cp:revision>
  <dcterms:created xsi:type="dcterms:W3CDTF">2020-03-16T14:25:46Z</dcterms:created>
  <dcterms:modified xsi:type="dcterms:W3CDTF">2020-05-22T18:37:10Z</dcterms:modified>
</cp:coreProperties>
</file>